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sldIdLst>
    <p:sldId id="1944" r:id="rId5"/>
    <p:sldId id="1945" r:id="rId6"/>
    <p:sldId id="1946" r:id="rId7"/>
    <p:sldId id="1947" r:id="rId8"/>
  </p:sldIdLst>
  <p:sldSz cx="12192000" cy="6858000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IF AMINA" initials="" lastIdx="19" clrIdx="0"/>
  <p:cmAuthor id="2" name="TOUITA KABBAJ ABLA" initials="" lastIdx="35" clrIdx="1"/>
  <p:cmAuthor id="3" name="BENSALEM JALILA" initials="BJ" lastIdx="4" clrIdx="2"/>
  <p:cmAuthor id="4" name="CHADLI FATIMA ZAHRA" initials="" lastIdx="21" clrIdx="3"/>
  <p:cmAuthor id="5" name="Utilisateur inconnu1" initials="Utilisateur inconnu1" lastIdx="5" clrIdx="4"/>
  <p:cmAuthor id="6" name="BENSALEM JALILA" initials="" lastIdx="1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0000FF"/>
    <a:srgbClr val="A17335"/>
    <a:srgbClr val="9B4343"/>
    <a:srgbClr val="F9F8F1"/>
    <a:srgbClr val="008570"/>
    <a:srgbClr val="F8F7EE"/>
    <a:srgbClr val="F3F1E1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9EBF5"/>
          </a:solidFill>
        </a:fill>
      </a:tcStyle>
    </a:wholeTbl>
    <a:band1H>
      <a:tcStyle>
        <a:tcBdr/>
        <a:fill>
          <a:solidFill>
            <a:srgbClr val="CFD5EA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FD5EA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472C4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firstRow>
  </a:tblStyle>
  <a:tblStyle styleId="{F2DE63D5-997A-4646-A377-4702673A728D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>
          <a:top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band1H>
    <a:band1V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1V>
    <a:band2V>
      <a:tcStyle>
        <a:tcBdr>
          <a:lef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3172" cap="flat" cmpd="sng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right>
        </a:tcBdr>
      </a:tcStyle>
    </a:band2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50804" cap="flat" cmpd="dbl" algn="ctr">
              <a:solidFill>
                <a:srgbClr val="A5A5A5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A5A5A5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894" autoAdjust="0"/>
  </p:normalViewPr>
  <p:slideViewPr>
    <p:cSldViewPr snapToGrid="0">
      <p:cViewPr varScale="1">
        <p:scale>
          <a:sx n="97" d="100"/>
          <a:sy n="97" d="100"/>
        </p:scale>
        <p:origin x="99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commentAuthors" Target="commentAuthor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D3F8B23E-0178-47F2-98D3-DB49A56AD80A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BEE76E6-9218-4E51-B2ED-6B9D4B25BE0B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>
              <a:defRPr/>
            </a:pPr>
            <a:fld id="{B06EA3E2-053F-4261-B8A0-53610C60A869}" type="datetime1">
              <a:rPr lang="fr-FR"/>
              <a:pPr>
                <a:defRPr/>
              </a:pPr>
              <a:t>24/12/2024</a:t>
            </a:fld>
            <a:endParaRPr/>
          </a:p>
        </p:txBody>
      </p:sp>
      <p:sp>
        <p:nvSpPr>
          <p:cNvPr id="67588" name="Espace réservé de l'image des diapositives 3">
            <a:extLst>
              <a:ext uri="{FF2B5EF4-FFF2-40B4-BE49-F238E27FC236}">
                <a16:creationId xmlns:a16="http://schemas.microsoft.com/office/drawing/2014/main" id="{0C9FA4A2-1575-4139-BACA-5B4952A5137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1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Espace réservé des notes 4">
            <a:extLst>
              <a:ext uri="{FF2B5EF4-FFF2-40B4-BE49-F238E27FC236}">
                <a16:creationId xmlns:a16="http://schemas.microsoft.com/office/drawing/2014/main" id="{A18327BB-92F9-4F1F-86ED-0FE936804973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fr-FR" noProof="0"/>
              <a:t>Cliquez pour 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B28EAD7-2A20-47C2-A564-81268473BED2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3488875-8429-4DE0-8C57-A2EE4C98B1BF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noAutofit/>
          </a:bodyPr>
          <a:lstStyle>
            <a:lvl1pPr algn="r" eaLnBrk="1" hangingPunct="1">
              <a:defRPr sz="120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767EFF13-C35D-4898-8218-0BEFC85E3FB8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0"/>
      </a:spcBef>
      <a:spcAft>
        <a:spcPct val="0"/>
      </a:spcAft>
      <a:defRPr lang="fr-FR" sz="1200" kern="1200">
        <a:solidFill>
          <a:srgbClr val="000000"/>
        </a:solidFill>
        <a:latin typeface="Calibri"/>
      </a:defRPr>
    </a:lvl1pPr>
    <a:lvl2pPr marL="457200" lvl="1" algn="l" rtl="0" eaLnBrk="0" fontAlgn="base" hangingPunct="0">
      <a:spcBef>
        <a:spcPct val="0"/>
      </a:spcBef>
      <a:spcAft>
        <a:spcPct val="0"/>
      </a:spcAft>
      <a:defRPr lang="fr-FR" sz="1200" kern="1200">
        <a:solidFill>
          <a:srgbClr val="000000"/>
        </a:solidFill>
        <a:latin typeface="Calibri"/>
      </a:defRPr>
    </a:lvl2pPr>
    <a:lvl3pPr marL="914400" lvl="2" algn="l" rtl="0" eaLnBrk="0" fontAlgn="base" hangingPunct="0">
      <a:spcBef>
        <a:spcPct val="0"/>
      </a:spcBef>
      <a:spcAft>
        <a:spcPct val="0"/>
      </a:spcAft>
      <a:defRPr lang="fr-FR" sz="1200" kern="1200">
        <a:solidFill>
          <a:srgbClr val="000000"/>
        </a:solidFill>
        <a:latin typeface="Calibri"/>
      </a:defRPr>
    </a:lvl3pPr>
    <a:lvl4pPr marL="1371600" lvl="3" algn="l" rtl="0" eaLnBrk="0" fontAlgn="base" hangingPunct="0">
      <a:spcBef>
        <a:spcPct val="0"/>
      </a:spcBef>
      <a:spcAft>
        <a:spcPct val="0"/>
      </a:spcAft>
      <a:defRPr lang="fr-FR" sz="1200" kern="1200">
        <a:solidFill>
          <a:srgbClr val="000000"/>
        </a:solidFill>
        <a:latin typeface="Calibri"/>
      </a:defRPr>
    </a:lvl4pPr>
    <a:lvl5pPr marL="1828800" lvl="4" algn="l" rtl="0" eaLnBrk="0" fontAlgn="base" hangingPunct="0">
      <a:spcBef>
        <a:spcPct val="0"/>
      </a:spcBef>
      <a:spcAft>
        <a:spcPct val="0"/>
      </a:spcAft>
      <a:defRPr lang="fr-FR" sz="1200" kern="1200">
        <a:solidFill>
          <a:srgbClr val="000000"/>
        </a:solidFill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Espace réservé de l'image des diapositives 1">
            <a:extLst>
              <a:ext uri="{FF2B5EF4-FFF2-40B4-BE49-F238E27FC236}">
                <a16:creationId xmlns:a16="http://schemas.microsoft.com/office/drawing/2014/main" id="{C02C1659-891E-49F2-B08F-0FB5853A1CC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Espace réservé des notes 2">
            <a:extLst>
              <a:ext uri="{FF2B5EF4-FFF2-40B4-BE49-F238E27FC236}">
                <a16:creationId xmlns:a16="http://schemas.microsoft.com/office/drawing/2014/main" id="{94A2D7AD-8DA9-47A9-8A8B-E85EBC139296}"/>
              </a:ext>
            </a:extLst>
          </p:cNvPr>
          <p:cNvSpPr txBox="1">
            <a:spLocks noGrp="1" noChangeArrowheads="1"/>
          </p:cNvSpPr>
          <p:nvPr>
            <p:ph type="body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>
            <a:prstTxWarp prst="textNoShape">
              <a:avLst/>
            </a:prstTxWarp>
          </a:bodyPr>
          <a:lstStyle/>
          <a:p>
            <a:pPr eaLnBrk="1" hangingPunct="1"/>
            <a:endParaRPr altLang="fr-FR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29030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Espace réservé de l'image des diapositives 1">
            <a:extLst>
              <a:ext uri="{FF2B5EF4-FFF2-40B4-BE49-F238E27FC236}">
                <a16:creationId xmlns:a16="http://schemas.microsoft.com/office/drawing/2014/main" id="{C02C1659-891E-49F2-B08F-0FB5853A1CC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Espace réservé des notes 2">
            <a:extLst>
              <a:ext uri="{FF2B5EF4-FFF2-40B4-BE49-F238E27FC236}">
                <a16:creationId xmlns:a16="http://schemas.microsoft.com/office/drawing/2014/main" id="{94A2D7AD-8DA9-47A9-8A8B-E85EBC139296}"/>
              </a:ext>
            </a:extLst>
          </p:cNvPr>
          <p:cNvSpPr txBox="1">
            <a:spLocks noGrp="1" noChangeArrowheads="1"/>
          </p:cNvSpPr>
          <p:nvPr>
            <p:ph type="body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>
            <a:prstTxWarp prst="textNoShape">
              <a:avLst/>
            </a:prstTxWarp>
          </a:bodyPr>
          <a:lstStyle/>
          <a:p>
            <a:pPr eaLnBrk="1" hangingPunct="1"/>
            <a:endParaRPr altLang="fr-FR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48122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Espace réservé de l'image des diapositives 1">
            <a:extLst>
              <a:ext uri="{FF2B5EF4-FFF2-40B4-BE49-F238E27FC236}">
                <a16:creationId xmlns:a16="http://schemas.microsoft.com/office/drawing/2014/main" id="{C02C1659-891E-49F2-B08F-0FB5853A1CC8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4995" name="Espace réservé des notes 2">
            <a:extLst>
              <a:ext uri="{FF2B5EF4-FFF2-40B4-BE49-F238E27FC236}">
                <a16:creationId xmlns:a16="http://schemas.microsoft.com/office/drawing/2014/main" id="{94A2D7AD-8DA9-47A9-8A8B-E85EBC139296}"/>
              </a:ext>
            </a:extLst>
          </p:cNvPr>
          <p:cNvSpPr txBox="1">
            <a:spLocks noGrp="1" noChangeArrowheads="1"/>
          </p:cNvSpPr>
          <p:nvPr>
            <p:ph type="body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>
            <a:prstTxWarp prst="textNoShape">
              <a:avLst/>
            </a:prstTxWarp>
          </a:bodyPr>
          <a:lstStyle/>
          <a:p>
            <a:pPr eaLnBrk="1" hangingPunct="1"/>
            <a:endParaRPr altLang="fr-FR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68189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Sous-titre 2"/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BA12AC7-362C-474F-AA19-AE04266EB70B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812EB7-4838-49E1-AC82-31EE706250B4}" type="datetime1">
              <a:rPr lang="fr-FR"/>
              <a:pPr>
                <a:defRPr/>
              </a:pPr>
              <a:t>24/12/2024</a:t>
            </a:fld>
            <a:endParaRPr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4AEEE2F-96E7-4DEC-914F-EA95B22A8984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restreint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CD62CE8-B1FD-4BB4-AEA2-DC5B04B0CB35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4C541F-D3C6-4036-899F-A25E01924B73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410021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8517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id="{FC1C144A-0F93-4771-8EE3-133FAC2CF1C8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AA55CF-FF3E-4BA3-A621-7006E8116D5D}" type="datetime1">
              <a:rPr lang="fr-FR"/>
              <a:pPr>
                <a:defRPr/>
              </a:pPr>
              <a:t>24/12/2024</a:t>
            </a:fld>
            <a:endParaRPr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86C66672-2CAC-4050-98E0-000FCC5A3F7C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restreint</a:t>
            </a:r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id="{03ECFF31-5DFD-4A9D-A7FD-4D34BBFF3E8C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068BF7-0F92-4F8F-8F8E-4CEFA3534659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8465258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id="{E45D9A66-2F61-4C11-844E-D32AC1DC33FF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A3B03-8FBE-4532-A371-7B107535B75E}" type="datetime1">
              <a:rPr lang="fr-FR"/>
              <a:pPr>
                <a:defRPr/>
              </a:pPr>
              <a:t>24/12/2024</a:t>
            </a:fld>
            <a:endParaRPr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E7268898-652D-4C1E-A654-69DC183A0E11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restreint</a:t>
            </a:r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id="{BCA93662-6F31-4B5F-B3D7-561DB89D193A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91F905-9E96-45AE-B784-FF53FD83EABA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1556941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2CDE016-67CD-4EAF-B91A-C556F1839BC4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DB1CAB-CF01-4B0C-A3B8-73AB3EEF4176}" type="datetime1">
              <a:rPr lang="fr-FR"/>
              <a:pPr>
                <a:defRPr/>
              </a:pPr>
              <a:t>24/12/2024</a:t>
            </a:fld>
            <a:endParaRPr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FA609FB-DA5F-490D-86AE-BDAE6C9486E4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restreint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C7D4109-84E6-4A4D-834D-24107CE30848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7FFBA7-F611-4963-8424-86AADF9FFFC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3142406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BDA534D-84BF-4135-B093-12FE4FCF33C8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8B39B1-BFB1-4FE6-8CDC-64CFCF20FF36}" type="datetime1">
              <a:rPr lang="fr-FR"/>
              <a:pPr>
                <a:defRPr/>
              </a:pPr>
              <a:t>24/12/2024</a:t>
            </a:fld>
            <a:endParaRPr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1BA9CD4-D737-4F7B-B0D0-97C586A527B8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restreint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9EC446C-0904-423D-B3DB-CE8C843E3B53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C6CC34-4662-4E2A-AE6E-395E471A6FF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6760221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0584347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516A58-FCE1-41D9-B3CB-0B2DE52B2A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BB775AE-AFC4-49B8-B612-58D6D66A3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D68D3-7A96-48B6-9D7A-3F473B0580A7}" type="datetime1">
              <a:rPr lang="fr-FR" smtClean="0"/>
              <a:t>24/12/2024</a:t>
            </a:fld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21E2F52-F1E4-429F-B562-6EDDC40C6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0D508-C3B8-43D8-979D-D644E3074AE0}" type="slidenum">
              <a:rPr lang="fr-FR" smtClean="0"/>
              <a:t>‹N°›</a:t>
            </a:fld>
            <a:endParaRPr lang="fr-FR"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C341A90F-8152-4091-8503-D0C5C840F3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>
                <a:latin typeface="Garamond" panose="02020404030301010803" pitchFamily="18" charset="0"/>
              </a:rPr>
              <a:t>Restreint</a:t>
            </a:r>
          </a:p>
        </p:txBody>
      </p:sp>
    </p:spTree>
    <p:extLst>
      <p:ext uri="{BB962C8B-B14F-4D97-AF65-F5344CB8AC3E}">
        <p14:creationId xmlns:p14="http://schemas.microsoft.com/office/powerpoint/2010/main" val="3593853639"/>
      </p:ext>
    </p:extLst>
  </p:cSld>
  <p:clrMapOvr>
    <a:masterClrMapping/>
  </p:clrMapOvr>
  <p:transition spd="slow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>
            <a:extLst>
              <a:ext uri="{FF2B5EF4-FFF2-40B4-BE49-F238E27FC236}">
                <a16:creationId xmlns:a16="http://schemas.microsoft.com/office/drawing/2014/main" id="{000D3591-6348-47A7-A794-C13CCAAFB2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Garamond" panose="02020404030301010803" pitchFamily="18" charset="0"/>
              </a:defRPr>
            </a:lvl1pPr>
          </a:lstStyle>
          <a:p>
            <a:fld id="{56BE7EDE-04FB-4A2D-BBB5-89E88A9BC7A1}" type="datetime1">
              <a:rPr lang="fr-FR" smtClean="0"/>
              <a:pPr/>
              <a:t>24/12/2024</a:t>
            </a:fld>
            <a:endParaRPr lang="fr-FR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AA8A0C33-6005-44E2-A030-E1D084ABB2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>
                <a:latin typeface="Garamond" panose="02020404030301010803" pitchFamily="18" charset="0"/>
              </a:rPr>
              <a:t>Restreint</a:t>
            </a:r>
          </a:p>
        </p:txBody>
      </p:sp>
    </p:spTree>
    <p:extLst>
      <p:ext uri="{BB962C8B-B14F-4D97-AF65-F5344CB8AC3E}">
        <p14:creationId xmlns:p14="http://schemas.microsoft.com/office/powerpoint/2010/main" val="1675653978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45E4777-F1F0-4B3F-98C6-FB8198EAEDC0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230352-DB6D-4FCA-882A-F0AE9A0B7A72}" type="datetime1">
              <a:rPr lang="fr-FR"/>
              <a:pPr>
                <a:defRPr/>
              </a:pPr>
              <a:t>24/12/2024</a:t>
            </a:fld>
            <a:endParaRPr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3F1B2C1-32A2-4C7C-847B-AEF5E2ADB67A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restreint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39825B2-A3C2-47FD-853F-32041758F4CB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95E376-8A54-4893-8B91-FC5AA2F19C64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816837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8AAD14D-1729-477E-B8A9-6DBFB82A50B2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28D393-8F7F-4BF6-98DE-6B6BEA05F6F0}" type="datetime1">
              <a:rPr lang="fr-FR"/>
              <a:pPr>
                <a:defRPr/>
              </a:pPr>
              <a:t>24/12/2024</a:t>
            </a:fld>
            <a:endParaRPr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1B93390-FEFD-4D07-A2CA-01547614D03E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restreint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B8DD229-958B-4AB8-8317-794F38707F19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F6A9CD-5A09-4BCB-80AA-7860036F7520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910105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3">
            <a:extLst>
              <a:ext uri="{FF2B5EF4-FFF2-40B4-BE49-F238E27FC236}">
                <a16:creationId xmlns:a16="http://schemas.microsoft.com/office/drawing/2014/main" id="{68DB5EE8-213B-4DBB-8E44-E399118CDA2D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FBFEBB-AFBF-42D6-8182-F5675226785E}" type="datetime1">
              <a:rPr lang="fr-FR"/>
              <a:pPr>
                <a:defRPr/>
              </a:pPr>
              <a:t>24/12/2024</a:t>
            </a:fld>
            <a:endParaRPr/>
          </a:p>
        </p:txBody>
      </p:sp>
      <p:sp>
        <p:nvSpPr>
          <p:cNvPr id="6" name="Espace réservé du pied de page 4">
            <a:extLst>
              <a:ext uri="{FF2B5EF4-FFF2-40B4-BE49-F238E27FC236}">
                <a16:creationId xmlns:a16="http://schemas.microsoft.com/office/drawing/2014/main" id="{485FBC31-81F0-4381-BA4F-DCAA3BD3FBB5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restreint</a:t>
            </a:r>
          </a:p>
        </p:txBody>
      </p:sp>
      <p:sp>
        <p:nvSpPr>
          <p:cNvPr id="7" name="Espace réservé du numéro de diapositive 5">
            <a:extLst>
              <a:ext uri="{FF2B5EF4-FFF2-40B4-BE49-F238E27FC236}">
                <a16:creationId xmlns:a16="http://schemas.microsoft.com/office/drawing/2014/main" id="{67A4F53B-506F-42EF-910F-EB174006F5F6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5C4F8B-117E-4687-A233-331EEB0E503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8392062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62F262E2-EDEF-4175-82D3-784E8543C8D0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32946B-15DB-465D-8BCC-D9E2B703BE53}" type="datetime1">
              <a:rPr lang="fr-FR"/>
              <a:pPr>
                <a:defRPr/>
              </a:pPr>
              <a:t>24/12/2024</a:t>
            </a:fld>
            <a:endParaRPr/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976C9ADC-0835-47D4-9C5E-9D3D844EFC63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restreint</a:t>
            </a:r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3188565D-1E4C-4FD2-A274-6817970AEC09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54182A-0673-4845-9BC1-458DAE2EDE5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573567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e la date 3">
            <a:extLst>
              <a:ext uri="{FF2B5EF4-FFF2-40B4-BE49-F238E27FC236}">
                <a16:creationId xmlns:a16="http://schemas.microsoft.com/office/drawing/2014/main" id="{D91EACC3-3282-4A19-9341-EE7BDE73535E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2B27EB-41C7-44AB-A5C6-508DBBD07772}" type="datetime1">
              <a:rPr lang="fr-FR"/>
              <a:pPr>
                <a:defRPr/>
              </a:pPr>
              <a:t>24/12/2024</a:t>
            </a:fld>
            <a:endParaRPr/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A95FCD06-679E-4AEA-95A4-7DA135806E53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restreint</a:t>
            </a:r>
          </a:p>
        </p:txBody>
      </p:sp>
      <p:sp>
        <p:nvSpPr>
          <p:cNvPr id="5" name="Espace réservé du numéro de diapositive 5">
            <a:extLst>
              <a:ext uri="{FF2B5EF4-FFF2-40B4-BE49-F238E27FC236}">
                <a16:creationId xmlns:a16="http://schemas.microsoft.com/office/drawing/2014/main" id="{C1471F5C-0C7C-4342-9845-58152BF3E168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6BC47B-57D0-46F2-8492-6C5373AEFA8C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20448287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4">
            <a:extLst>
              <a:ext uri="{FF2B5EF4-FFF2-40B4-BE49-F238E27FC236}">
                <a16:creationId xmlns:a16="http://schemas.microsoft.com/office/drawing/2014/main" id="{E3B3F603-1EEC-4DF1-A9A7-A03EA513E0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89"/>
          <a:stretch>
            <a:fillRect/>
          </a:stretch>
        </p:blipFill>
        <p:spPr bwMode="auto">
          <a:xfrm>
            <a:off x="0" y="0"/>
            <a:ext cx="5859463" cy="578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1457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4">
            <a:extLst>
              <a:ext uri="{FF2B5EF4-FFF2-40B4-BE49-F238E27FC236}">
                <a16:creationId xmlns:a16="http://schemas.microsoft.com/office/drawing/2014/main" id="{17E9CE33-7778-4DA8-8DB8-2ECEC16115F8}"/>
              </a:ext>
            </a:extLst>
          </p:cNvPr>
          <p:cNvSpPr>
            <a:spLocks/>
          </p:cNvSpPr>
          <p:nvPr/>
        </p:nvSpPr>
        <p:spPr bwMode="auto">
          <a:xfrm rot="5400013">
            <a:off x="6208712" y="-4833937"/>
            <a:ext cx="92075" cy="11239500"/>
          </a:xfrm>
          <a:custGeom>
            <a:avLst/>
            <a:gdLst>
              <a:gd name="T0" fmla="*/ 37093 w 92719"/>
              <a:gd name="T1" fmla="*/ 0 h 11238683"/>
              <a:gd name="T2" fmla="*/ 74185 w 92719"/>
              <a:gd name="T3" fmla="*/ 5632427 h 11238683"/>
              <a:gd name="T4" fmla="*/ 37093 w 92719"/>
              <a:gd name="T5" fmla="*/ 11264853 h 11238683"/>
              <a:gd name="T6" fmla="*/ 0 w 92719"/>
              <a:gd name="T7" fmla="*/ 5632427 h 11238683"/>
              <a:gd name="T8" fmla="*/ 0 w 92719"/>
              <a:gd name="T9" fmla="*/ 11839463 h 11238683"/>
              <a:gd name="T10" fmla="*/ 0 w 92719"/>
              <a:gd name="T11" fmla="*/ 23104317 h 11238683"/>
              <a:gd name="T12" fmla="*/ 17694720 60000 65536"/>
              <a:gd name="T13" fmla="*/ 0 60000 65536"/>
              <a:gd name="T14" fmla="*/ 5898240 60000 65536"/>
              <a:gd name="T15" fmla="*/ 11796480 60000 65536"/>
              <a:gd name="T16" fmla="*/ 0 60000 65536"/>
              <a:gd name="T17" fmla="*/ 0 60000 65536"/>
              <a:gd name="T18" fmla="*/ 0 w 92719"/>
              <a:gd name="T19" fmla="*/ 0 h 11238683"/>
              <a:gd name="T20" fmla="*/ 92719 w 92719"/>
              <a:gd name="T21" fmla="*/ 11238683 h 11238683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92719" h="11238683">
                <a:moveTo>
                  <a:pt x="0" y="0"/>
                </a:moveTo>
                <a:lnTo>
                  <a:pt x="0" y="11238683"/>
                </a:lnTo>
              </a:path>
            </a:pathLst>
          </a:custGeom>
          <a:noFill/>
          <a:ln w="15873" cap="flat">
            <a:solidFill>
              <a:srgbClr val="62384A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fr-FR"/>
          </a:p>
        </p:txBody>
      </p:sp>
      <p:sp>
        <p:nvSpPr>
          <p:cNvPr id="3" name="Organigramme : Décision 4">
            <a:extLst>
              <a:ext uri="{FF2B5EF4-FFF2-40B4-BE49-F238E27FC236}">
                <a16:creationId xmlns:a16="http://schemas.microsoft.com/office/drawing/2014/main" id="{91ED5620-4132-4904-BDA9-DC21E83C7C82}"/>
              </a:ext>
            </a:extLst>
          </p:cNvPr>
          <p:cNvSpPr/>
          <p:nvPr/>
        </p:nvSpPr>
        <p:spPr>
          <a:xfrm>
            <a:off x="317500" y="595313"/>
            <a:ext cx="317500" cy="284162"/>
          </a:xfrm>
          <a:custGeom>
            <a:avLst/>
            <a:gdLst>
              <a:gd name="f0" fmla="val w"/>
              <a:gd name="f1" fmla="val h"/>
              <a:gd name="f2" fmla="val 0"/>
              <a:gd name="f3" fmla="val 2"/>
              <a:gd name="f4" fmla="val 1"/>
              <a:gd name="f5" fmla="*/ f0 1 2"/>
              <a:gd name="f6" fmla="*/ f1 1 2"/>
              <a:gd name="f7" fmla="+- f3 0 f2"/>
              <a:gd name="f8" fmla="*/ f7 1 2"/>
              <a:gd name="f9" fmla="*/ f7 1 4"/>
              <a:gd name="f10" fmla="*/ f7 3 1"/>
              <a:gd name="f11" fmla="*/ f10 1 4"/>
              <a:gd name="f12" fmla="*/ f9 1 f8"/>
              <a:gd name="f13" fmla="*/ f11 1 f8"/>
              <a:gd name="f14" fmla="*/ f12 f5 1"/>
              <a:gd name="f15" fmla="*/ f12 f6 1"/>
              <a:gd name="f16" fmla="*/ f13 f5 1"/>
              <a:gd name="f17" fmla="*/ f13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4" t="f15" r="f16" b="f17"/>
            <a:pathLst>
              <a:path w="2" h="2">
                <a:moveTo>
                  <a:pt x="f2" y="f4"/>
                </a:moveTo>
                <a:lnTo>
                  <a:pt x="f4" y="f2"/>
                </a:lnTo>
                <a:lnTo>
                  <a:pt x="f3" y="f4"/>
                </a:lnTo>
                <a:lnTo>
                  <a:pt x="f4" y="f3"/>
                </a:lnTo>
                <a:close/>
              </a:path>
            </a:pathLst>
          </a:custGeom>
          <a:solidFill>
            <a:srgbClr val="62384A"/>
          </a:solidFill>
          <a:ln w="34920" cap="flat">
            <a:solidFill>
              <a:srgbClr val="999743">
                <a:alpha val="91000"/>
              </a:srgbClr>
            </a:solidFill>
            <a:prstDash val="solid"/>
            <a:miter/>
          </a:ln>
        </p:spPr>
        <p:txBody>
          <a:bodyPr anchor="ctr" anchorCtr="1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160" kern="0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4" name="Espace réservé de la date 1">
            <a:extLst>
              <a:ext uri="{FF2B5EF4-FFF2-40B4-BE49-F238E27FC236}">
                <a16:creationId xmlns:a16="http://schemas.microsoft.com/office/drawing/2014/main" id="{4748497F-41ED-49EB-9E43-D04DC7ACDD88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xfrm>
            <a:off x="33338" y="6396038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32B23F-C3C8-44AA-9A85-CC58CE0B9D2D}" type="datetime1">
              <a:rPr lang="fr-FR"/>
              <a:pPr>
                <a:defRPr/>
              </a:pPr>
              <a:t>24/12/2024</a:t>
            </a:fld>
            <a:endParaRPr/>
          </a:p>
        </p:txBody>
      </p:sp>
      <p:sp>
        <p:nvSpPr>
          <p:cNvPr id="5" name="Espace réservé du pied de page 2">
            <a:extLst>
              <a:ext uri="{FF2B5EF4-FFF2-40B4-BE49-F238E27FC236}">
                <a16:creationId xmlns:a16="http://schemas.microsoft.com/office/drawing/2014/main" id="{CC34523A-DC66-4F3E-8000-D9621F61CDFD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xfrm>
            <a:off x="4081463" y="6427788"/>
            <a:ext cx="41148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restreint</a:t>
            </a:r>
          </a:p>
        </p:txBody>
      </p:sp>
    </p:spTree>
    <p:extLst>
      <p:ext uri="{BB962C8B-B14F-4D97-AF65-F5344CB8AC3E}">
        <p14:creationId xmlns:p14="http://schemas.microsoft.com/office/powerpoint/2010/main" val="2133534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3" name="Espace réservé de la date 3">
            <a:extLst>
              <a:ext uri="{FF2B5EF4-FFF2-40B4-BE49-F238E27FC236}">
                <a16:creationId xmlns:a16="http://schemas.microsoft.com/office/drawing/2014/main" id="{99570A66-56E2-4AB5-A220-BB2E9522CCB6}"/>
              </a:ext>
            </a:extLst>
          </p:cNvPr>
          <p:cNvSpPr txBox="1"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DFB3E-717C-4746-949E-D82AE16FE348}" type="datetime1">
              <a:rPr lang="fr-FR"/>
              <a:pPr>
                <a:defRPr/>
              </a:pPr>
              <a:t>24/12/2024</a:t>
            </a:fld>
            <a:endParaRPr/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334804C7-8C66-4A19-BE69-F9B7BE6C4FA4}"/>
              </a:ext>
            </a:extLst>
          </p:cNvPr>
          <p:cNvSpPr txBox="1">
            <a:spLocks noGrp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restreint</a:t>
            </a:r>
          </a:p>
        </p:txBody>
      </p:sp>
      <p:sp>
        <p:nvSpPr>
          <p:cNvPr id="5" name="Espace réservé du numéro de diapositive 5">
            <a:extLst>
              <a:ext uri="{FF2B5EF4-FFF2-40B4-BE49-F238E27FC236}">
                <a16:creationId xmlns:a16="http://schemas.microsoft.com/office/drawing/2014/main" id="{DD425A4B-D982-4A7F-BD6A-144FE6E72639}"/>
              </a:ext>
            </a:extLst>
          </p:cNvPr>
          <p:cNvSpPr txBox="1">
            <a:spLocks noGrp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54543D-8E6F-46D0-A487-FA463CFF68EB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810419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>
            <a:extLst>
              <a:ext uri="{FF2B5EF4-FFF2-40B4-BE49-F238E27FC236}">
                <a16:creationId xmlns:a16="http://schemas.microsoft.com/office/drawing/2014/main" id="{159B339F-E46F-496B-A9AA-9AE2EA6FEA74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Modifiez le style du titre</a:t>
            </a:r>
          </a:p>
        </p:txBody>
      </p:sp>
      <p:sp>
        <p:nvSpPr>
          <p:cNvPr id="1027" name="Espace réservé du texte 2">
            <a:extLst>
              <a:ext uri="{FF2B5EF4-FFF2-40B4-BE49-F238E27FC236}">
                <a16:creationId xmlns:a16="http://schemas.microsoft.com/office/drawing/2014/main" id="{F4895B33-29BD-4D9D-9EA9-ACFB2FF56123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fr-FR"/>
              <a:t>Modifiez les styles du texte du masque</a:t>
            </a:r>
          </a:p>
          <a:p>
            <a:pPr lvl="1"/>
            <a:r>
              <a:rPr lang="fr-FR" altLang="fr-FR"/>
              <a:t>Deuxième niveau</a:t>
            </a:r>
          </a:p>
          <a:p>
            <a:pPr lvl="2"/>
            <a:r>
              <a:rPr lang="fr-FR" altLang="fr-FR"/>
              <a:t>Troisième niveau</a:t>
            </a:r>
          </a:p>
          <a:p>
            <a:pPr lvl="3"/>
            <a:r>
              <a:rPr lang="fr-FR" altLang="fr-FR"/>
              <a:t>Quatrième niveau</a:t>
            </a:r>
          </a:p>
          <a:p>
            <a:pPr lvl="4"/>
            <a:r>
              <a:rPr lang="fr-FR" alt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5150EA4-CB81-47D4-B41D-A38132456DF3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>
              <a:defRPr/>
            </a:pPr>
            <a:fld id="{4515B033-D745-4D52-AFD1-B33260E76EE1}" type="datetime1">
              <a:rPr lang="fr-FR"/>
              <a:pPr>
                <a:defRPr/>
              </a:pPr>
              <a:t>24/12/2024</a:t>
            </a:fld>
            <a:endParaRPr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058902F-8B6C-41C5-9B13-421F1AC5E3D7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eaLnBrk="1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>
              <a:defRPr/>
            </a:pPr>
            <a:r>
              <a:t>restreint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C3F1C4C-DC6F-4490-8C9E-307FEA8932B9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34D278C6-BF19-4DA5-9441-C63077CB7872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547" r:id="rId1"/>
    <p:sldLayoutId id="2147487548" r:id="rId2"/>
    <p:sldLayoutId id="2147487549" r:id="rId3"/>
    <p:sldLayoutId id="2147487550" r:id="rId4"/>
    <p:sldLayoutId id="2147487551" r:id="rId5"/>
    <p:sldLayoutId id="2147487552" r:id="rId6"/>
    <p:sldLayoutId id="2147487558" r:id="rId7"/>
    <p:sldLayoutId id="2147487559" r:id="rId8"/>
    <p:sldLayoutId id="2147487553" r:id="rId9"/>
    <p:sldLayoutId id="2147487560" r:id="rId10"/>
    <p:sldLayoutId id="2147487554" r:id="rId11"/>
    <p:sldLayoutId id="2147487555" r:id="rId12"/>
    <p:sldLayoutId id="2147487556" r:id="rId13"/>
    <p:sldLayoutId id="2147487557" r:id="rId14"/>
    <p:sldLayoutId id="2147487561" r:id="rId15"/>
    <p:sldLayoutId id="2147487588" r:id="rId16"/>
    <p:sldLayoutId id="2147487589" r:id="rId17"/>
  </p:sldLayoutIdLst>
  <p:transition spd="slow"/>
  <p:txStyles>
    <p:titleStyle>
      <a:lvl1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fr-FR" sz="4400" kern="1200">
          <a:solidFill>
            <a:srgbClr val="000000"/>
          </a:solidFill>
          <a:latin typeface="Calibri Light"/>
        </a:defRPr>
      </a:lvl1pPr>
      <a:lvl2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 Light" panose="020F0302020204030204" pitchFamily="34" charset="0"/>
        </a:defRPr>
      </a:lvl2pPr>
      <a:lvl3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 Light" panose="020F0302020204030204" pitchFamily="34" charset="0"/>
        </a:defRPr>
      </a:lvl3pPr>
      <a:lvl4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 Light" panose="020F0302020204030204" pitchFamily="34" charset="0"/>
        </a:defRPr>
      </a:lvl4pPr>
      <a:lvl5pPr algn="l" defTabSz="912813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 Light" panose="020F0302020204030204" pitchFamily="34" charset="0"/>
        </a:defRPr>
      </a:lvl5pPr>
      <a:lvl6pPr marL="457200" algn="l" defTabSz="912813" rtl="0" eaLnBrk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 Light" panose="020F0302020204030204" pitchFamily="34" charset="0"/>
        </a:defRPr>
      </a:lvl6pPr>
      <a:lvl7pPr marL="914400" algn="l" defTabSz="912813" rtl="0" eaLnBrk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 Light" panose="020F0302020204030204" pitchFamily="34" charset="0"/>
        </a:defRPr>
      </a:lvl7pPr>
      <a:lvl8pPr marL="1371600" algn="l" defTabSz="912813" rtl="0" eaLnBrk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 Light" panose="020F0302020204030204" pitchFamily="34" charset="0"/>
        </a:defRPr>
      </a:lvl8pPr>
      <a:lvl9pPr marL="1828800" algn="l" defTabSz="912813" rtl="0" eaLnBrk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rgbClr val="000000"/>
          </a:solidFill>
          <a:latin typeface="Calibri Light" panose="020F0302020204030204" pitchFamily="34" charset="0"/>
        </a:defRPr>
      </a:lvl9pPr>
    </p:titleStyle>
    <p:bodyStyle>
      <a:lvl1pPr marL="227013" indent="-227013" algn="l" defTabSz="912813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SzPct val="100000"/>
        <a:buFont typeface="Arial" panose="020B0604020202020204" pitchFamily="34" charset="0"/>
        <a:buChar char="•"/>
        <a:defRPr lang="fr-FR" sz="2800" kern="1200">
          <a:solidFill>
            <a:srgbClr val="000000"/>
          </a:solidFill>
          <a:latin typeface="Calibri"/>
        </a:defRPr>
      </a:lvl1pPr>
      <a:lvl2pPr marL="684213" lvl="1" indent="-227013" algn="l" defTabSz="912813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•"/>
        <a:defRPr lang="fr-FR" sz="2400" kern="1200">
          <a:solidFill>
            <a:srgbClr val="000000"/>
          </a:solidFill>
          <a:latin typeface="Calibri"/>
        </a:defRPr>
      </a:lvl2pPr>
      <a:lvl3pPr marL="1141413" lvl="2" indent="-227013" algn="l" defTabSz="912813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•"/>
        <a:defRPr lang="fr-FR" sz="2000" kern="1200">
          <a:solidFill>
            <a:srgbClr val="000000"/>
          </a:solidFill>
          <a:latin typeface="Calibri"/>
        </a:defRPr>
      </a:lvl3pPr>
      <a:lvl4pPr marL="1598613" lvl="3" indent="-227013" algn="l" defTabSz="912813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•"/>
        <a:defRPr lang="fr-FR" kern="1200">
          <a:solidFill>
            <a:srgbClr val="000000"/>
          </a:solidFill>
          <a:latin typeface="Calibri"/>
        </a:defRPr>
      </a:lvl4pPr>
      <a:lvl5pPr marL="2055813" lvl="4" indent="-227013" algn="l" defTabSz="912813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SzPct val="100000"/>
        <a:buFont typeface="Arial" panose="020B0604020202020204" pitchFamily="34" charset="0"/>
        <a:buChar char="•"/>
        <a:defRPr lang="fr-FR" kern="1200">
          <a:solidFill>
            <a:srgbClr val="000000"/>
          </a:solidFill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5">
            <a:extLst>
              <a:ext uri="{FF2B5EF4-FFF2-40B4-BE49-F238E27FC236}">
                <a16:creationId xmlns:a16="http://schemas.microsoft.com/office/drawing/2014/main" id="{BF057496-013B-4B3A-8552-0CAAD50134F4}"/>
              </a:ext>
            </a:extLst>
          </p:cNvPr>
          <p:cNvSpPr txBox="1"/>
          <p:nvPr/>
        </p:nvSpPr>
        <p:spPr>
          <a:xfrm>
            <a:off x="424207" y="1630838"/>
            <a:ext cx="11645245" cy="1015663"/>
          </a:xfrm>
          <a:prstGeom prst="rect">
            <a:avLst/>
          </a:prstGeom>
          <a:noFill/>
          <a:ln cap="flat">
            <a:noFill/>
          </a:ln>
        </p:spPr>
        <p:txBody>
          <a:bodyPr wrap="square">
            <a:spAutoFit/>
          </a:bodyPr>
          <a:lstStyle/>
          <a:p>
            <a:pPr algn="ctr" defTabSz="1097051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altLang="fr-FR" sz="2000" b="1" kern="0" dirty="0">
                <a:solidFill>
                  <a:srgbClr val="571C58"/>
                </a:solidFill>
                <a:latin typeface="Garamond" pitchFamily="18"/>
              </a:rPr>
              <a:t>Appel d’offres ouvert N° 41/AOO/BKAM/2024</a:t>
            </a:r>
            <a:r>
              <a:rPr kumimoji="0" lang="fr-FR" altLang="fr-FR" sz="2000" b="1" i="0" u="none" strike="noStrike" kern="0" cap="none" spc="0" normalizeH="0" baseline="0" noProof="0" dirty="0">
                <a:ln>
                  <a:noFill/>
                </a:ln>
                <a:solidFill>
                  <a:srgbClr val="CAA448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|</a:t>
            </a:r>
            <a:r>
              <a:rPr lang="fr-FR" sz="2000" b="0" i="0" u="none" strike="noStrike" baseline="0" dirty="0">
                <a:solidFill>
                  <a:srgbClr val="000000"/>
                </a:solidFill>
                <a:latin typeface="Book Antiqua" panose="02040602050305030304" pitchFamily="18" charset="0"/>
              </a:rPr>
              <a:t> </a:t>
            </a:r>
            <a:r>
              <a:rPr lang="fr-FR" sz="2000" dirty="0">
                <a:solidFill>
                  <a:schemeClr val="accent4">
                    <a:lumMod val="75000"/>
                  </a:schemeClr>
                </a:solidFill>
                <a:latin typeface="Book Antiqua" panose="02040602050305030304" pitchFamily="18" charset="0"/>
              </a:rPr>
              <a:t>T</a:t>
            </a:r>
            <a:r>
              <a:rPr lang="fr-FR" sz="2000" b="0" i="0" u="none" strike="noStrike" baseline="0" dirty="0">
                <a:solidFill>
                  <a:schemeClr val="accent4">
                    <a:lumMod val="75000"/>
                  </a:schemeClr>
                </a:solidFill>
                <a:latin typeface="Book Antiqua" panose="02040602050305030304" pitchFamily="18" charset="0"/>
              </a:rPr>
              <a:t>ravaux de remplacement des portes coupe-feu et pare-flamme au niveau du bâtiment principal de Dar As-</a:t>
            </a:r>
            <a:r>
              <a:rPr lang="fr-FR" sz="2000" b="0" i="0" u="none" strike="noStrike" baseline="0" dirty="0" err="1">
                <a:solidFill>
                  <a:schemeClr val="accent4">
                    <a:lumMod val="75000"/>
                  </a:schemeClr>
                </a:solidFill>
                <a:latin typeface="Book Antiqua" panose="02040602050305030304" pitchFamily="18" charset="0"/>
              </a:rPr>
              <a:t>Sikkah</a:t>
            </a:r>
            <a:r>
              <a:rPr lang="fr-FR" sz="2000" b="0" i="0" u="none" strike="noStrike" baseline="0" dirty="0">
                <a:solidFill>
                  <a:schemeClr val="accent4">
                    <a:lumMod val="75000"/>
                  </a:schemeClr>
                </a:solidFill>
                <a:latin typeface="Book Antiqua" panose="02040602050305030304" pitchFamily="18" charset="0"/>
              </a:rPr>
              <a:t>. </a:t>
            </a:r>
            <a:endParaRPr lang="fr-FR" sz="2000" dirty="0">
              <a:solidFill>
                <a:schemeClr val="accent4">
                  <a:lumMod val="75000"/>
                </a:schemeClr>
              </a:solidFill>
            </a:endParaRPr>
          </a:p>
          <a:p>
            <a:pPr marL="0" marR="0" lvl="0" indent="0" algn="ctr" defTabSz="109705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fr-FR" sz="2000" b="1" i="0" u="none" strike="noStrike" kern="0" cap="none" spc="0" normalizeH="0" baseline="0" noProof="0" dirty="0">
              <a:ln>
                <a:noFill/>
              </a:ln>
              <a:solidFill>
                <a:srgbClr val="CAA448"/>
              </a:solidFill>
              <a:effectLst/>
              <a:uLnTx/>
              <a:uFillTx/>
              <a:latin typeface="Garamond" pitchFamily="18"/>
              <a:ea typeface="+mn-ea"/>
              <a:cs typeface="+mn-cs"/>
            </a:endParaRP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50CC56C5-D49C-749F-3951-D0E0589991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257" y="2536469"/>
            <a:ext cx="7773485" cy="3934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868831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5">
            <a:extLst>
              <a:ext uri="{FF2B5EF4-FFF2-40B4-BE49-F238E27FC236}">
                <a16:creationId xmlns:a16="http://schemas.microsoft.com/office/drawing/2014/main" id="{BF057496-013B-4B3A-8552-0CAAD50134F4}"/>
              </a:ext>
            </a:extLst>
          </p:cNvPr>
          <p:cNvSpPr txBox="1"/>
          <p:nvPr/>
        </p:nvSpPr>
        <p:spPr>
          <a:xfrm>
            <a:off x="546755" y="0"/>
            <a:ext cx="11645245" cy="1015663"/>
          </a:xfrm>
          <a:prstGeom prst="rect">
            <a:avLst/>
          </a:prstGeom>
          <a:noFill/>
          <a:ln cap="flat">
            <a:noFill/>
          </a:ln>
        </p:spPr>
        <p:txBody>
          <a:bodyPr wrap="square">
            <a:spAutoFit/>
          </a:bodyPr>
          <a:lstStyle/>
          <a:p>
            <a:pPr defTabSz="1097051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altLang="fr-FR" sz="2000" b="1" kern="0" dirty="0">
                <a:solidFill>
                  <a:srgbClr val="571C58"/>
                </a:solidFill>
                <a:latin typeface="Garamond" pitchFamily="18"/>
              </a:rPr>
              <a:t>Appel d’offres ouvert N° 41/AOO/BKAM/2024</a:t>
            </a:r>
            <a:r>
              <a:rPr kumimoji="0" lang="fr-FR" altLang="fr-FR" sz="2000" b="1" i="0" u="none" strike="noStrike" kern="0" cap="none" spc="0" normalizeH="0" baseline="0" noProof="0" dirty="0">
                <a:ln>
                  <a:noFill/>
                </a:ln>
                <a:solidFill>
                  <a:srgbClr val="CAA448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|</a:t>
            </a:r>
            <a:r>
              <a:rPr lang="fr-FR" sz="2000" b="0" i="0" u="none" strike="noStrike" baseline="0" dirty="0">
                <a:solidFill>
                  <a:srgbClr val="000000"/>
                </a:solidFill>
                <a:latin typeface="Book Antiqua" panose="02040602050305030304" pitchFamily="18" charset="0"/>
              </a:rPr>
              <a:t> </a:t>
            </a:r>
            <a:r>
              <a:rPr lang="fr-FR" sz="2000" dirty="0">
                <a:solidFill>
                  <a:schemeClr val="accent4">
                    <a:lumMod val="75000"/>
                  </a:schemeClr>
                </a:solidFill>
                <a:latin typeface="Book Antiqua" panose="02040602050305030304" pitchFamily="18" charset="0"/>
              </a:rPr>
              <a:t>T</a:t>
            </a:r>
            <a:r>
              <a:rPr lang="fr-FR" sz="2000" b="0" i="0" u="none" strike="noStrike" baseline="0" dirty="0">
                <a:solidFill>
                  <a:schemeClr val="accent4">
                    <a:lumMod val="75000"/>
                  </a:schemeClr>
                </a:solidFill>
                <a:latin typeface="Book Antiqua" panose="02040602050305030304" pitchFamily="18" charset="0"/>
              </a:rPr>
              <a:t>ravaux de remplacement des portes coupe-feu et pare-flamme au niveau du bâtiment principal de Dar As-</a:t>
            </a:r>
            <a:r>
              <a:rPr lang="fr-FR" sz="2000" b="0" i="0" u="none" strike="noStrike" baseline="0" dirty="0" err="1">
                <a:solidFill>
                  <a:schemeClr val="accent4">
                    <a:lumMod val="75000"/>
                  </a:schemeClr>
                </a:solidFill>
                <a:latin typeface="Book Antiqua" panose="02040602050305030304" pitchFamily="18" charset="0"/>
              </a:rPr>
              <a:t>Sikkah</a:t>
            </a:r>
            <a:r>
              <a:rPr lang="fr-FR" sz="2000" b="0" i="0" u="none" strike="noStrike" baseline="0" dirty="0">
                <a:solidFill>
                  <a:schemeClr val="accent4">
                    <a:lumMod val="75000"/>
                  </a:schemeClr>
                </a:solidFill>
                <a:latin typeface="Book Antiqua" panose="02040602050305030304" pitchFamily="18" charset="0"/>
              </a:rPr>
              <a:t>. </a:t>
            </a:r>
            <a:endParaRPr lang="fr-FR" sz="2000" dirty="0">
              <a:solidFill>
                <a:schemeClr val="accent4">
                  <a:lumMod val="75000"/>
                </a:schemeClr>
              </a:solidFill>
            </a:endParaRPr>
          </a:p>
          <a:p>
            <a:pPr marL="0" marR="0" lvl="0" indent="0" algn="l" defTabSz="109705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fr-FR" sz="2000" b="1" i="0" u="none" strike="noStrike" kern="0" cap="none" spc="0" normalizeH="0" baseline="0" noProof="0" dirty="0">
              <a:ln>
                <a:noFill/>
              </a:ln>
              <a:solidFill>
                <a:srgbClr val="CAA448"/>
              </a:solidFill>
              <a:effectLst/>
              <a:uLnTx/>
              <a:uFillTx/>
              <a:latin typeface="Garamond" pitchFamily="18"/>
              <a:ea typeface="+mn-ea"/>
              <a:cs typeface="+mn-cs"/>
            </a:endParaRPr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FDE3D756-ED58-246B-0987-8406DE518F45}"/>
              </a:ext>
            </a:extLst>
          </p:cNvPr>
          <p:cNvSpPr/>
          <p:nvPr/>
        </p:nvSpPr>
        <p:spPr>
          <a:xfrm>
            <a:off x="295835" y="1110256"/>
            <a:ext cx="5011271" cy="77506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Contexte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5CC9DE4B-39F8-5971-DEF4-14EA0D1106C2}"/>
              </a:ext>
            </a:extLst>
          </p:cNvPr>
          <p:cNvSpPr/>
          <p:nvPr/>
        </p:nvSpPr>
        <p:spPr>
          <a:xfrm>
            <a:off x="295835" y="2002974"/>
            <a:ext cx="5011271" cy="2022271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dirty="0">
                <a:solidFill>
                  <a:sysClr val="windowText" lastClr="000000"/>
                </a:solidFill>
              </a:rPr>
              <a:t>Le projet s’inscrit dans la démarche de mise en conformité sécurité incendie du bâtiment principal de DAR AS-SIKKAH</a:t>
            </a:r>
          </a:p>
          <a:p>
            <a:r>
              <a:rPr lang="fr-FR" dirty="0"/>
              <a:t>de mise en conformité sécurité incendie du bâtiment principal de DAR AS-SIKKAH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617F801F-2DB9-E469-AC18-6092CD544C88}"/>
              </a:ext>
            </a:extLst>
          </p:cNvPr>
          <p:cNvSpPr/>
          <p:nvPr/>
        </p:nvSpPr>
        <p:spPr>
          <a:xfrm>
            <a:off x="6189158" y="1110256"/>
            <a:ext cx="5011271" cy="77506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Principales Prestations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998B936-D1B3-CAFF-538D-081283E93F97}"/>
              </a:ext>
            </a:extLst>
          </p:cNvPr>
          <p:cNvSpPr/>
          <p:nvPr/>
        </p:nvSpPr>
        <p:spPr>
          <a:xfrm>
            <a:off x="6189158" y="2002974"/>
            <a:ext cx="5011271" cy="2022271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ysClr val="windowText" lastClr="000000"/>
                </a:solidFill>
              </a:rPr>
              <a:t>Le remplacement des portes Pare-flammes et coupe-feu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ysClr val="windowText" lastClr="000000"/>
                </a:solidFill>
              </a:rPr>
              <a:t>La création des portes de recoupement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ysClr val="windowText" lastClr="000000"/>
                </a:solidFill>
              </a:rPr>
              <a:t>Le remplacement de certaines cloisons existantes par des cloisons coupe-feu</a:t>
            </a:r>
          </a:p>
          <a:p>
            <a:r>
              <a:rPr lang="fr-FR" dirty="0"/>
              <a:t>de mise en conformité sécurité incendie du bâtiment principal de DAR AS-SIKKAH</a:t>
            </a:r>
          </a:p>
        </p:txBody>
      </p:sp>
    </p:spTree>
    <p:extLst>
      <p:ext uri="{BB962C8B-B14F-4D97-AF65-F5344CB8AC3E}">
        <p14:creationId xmlns:p14="http://schemas.microsoft.com/office/powerpoint/2010/main" val="274648682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5">
            <a:extLst>
              <a:ext uri="{FF2B5EF4-FFF2-40B4-BE49-F238E27FC236}">
                <a16:creationId xmlns:a16="http://schemas.microsoft.com/office/drawing/2014/main" id="{BF057496-013B-4B3A-8552-0CAAD50134F4}"/>
              </a:ext>
            </a:extLst>
          </p:cNvPr>
          <p:cNvSpPr txBox="1"/>
          <p:nvPr/>
        </p:nvSpPr>
        <p:spPr>
          <a:xfrm>
            <a:off x="546755" y="0"/>
            <a:ext cx="11645245" cy="1015663"/>
          </a:xfrm>
          <a:prstGeom prst="rect">
            <a:avLst/>
          </a:prstGeom>
          <a:noFill/>
          <a:ln cap="flat">
            <a:noFill/>
          </a:ln>
        </p:spPr>
        <p:txBody>
          <a:bodyPr wrap="square">
            <a:spAutoFit/>
          </a:bodyPr>
          <a:lstStyle/>
          <a:p>
            <a:pPr defTabSz="1097051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altLang="fr-FR" sz="2000" b="1" kern="0" dirty="0">
                <a:solidFill>
                  <a:srgbClr val="571C58"/>
                </a:solidFill>
                <a:latin typeface="Garamond" pitchFamily="18"/>
              </a:rPr>
              <a:t>Appel d’offres ouvert N° 41/AOO/BKAM/2024</a:t>
            </a:r>
            <a:r>
              <a:rPr kumimoji="0" lang="fr-FR" altLang="fr-FR" sz="2000" b="1" i="0" u="none" strike="noStrike" kern="0" cap="none" spc="0" normalizeH="0" baseline="0" noProof="0" dirty="0">
                <a:ln>
                  <a:noFill/>
                </a:ln>
                <a:solidFill>
                  <a:srgbClr val="CAA448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|</a:t>
            </a:r>
            <a:r>
              <a:rPr lang="fr-FR" sz="2000" b="0" i="0" u="none" strike="noStrike" baseline="0" dirty="0">
                <a:solidFill>
                  <a:srgbClr val="000000"/>
                </a:solidFill>
                <a:latin typeface="Book Antiqua" panose="02040602050305030304" pitchFamily="18" charset="0"/>
              </a:rPr>
              <a:t> </a:t>
            </a:r>
            <a:r>
              <a:rPr lang="fr-FR" sz="2000" dirty="0">
                <a:solidFill>
                  <a:schemeClr val="accent4">
                    <a:lumMod val="75000"/>
                  </a:schemeClr>
                </a:solidFill>
                <a:latin typeface="Book Antiqua" panose="02040602050305030304" pitchFamily="18" charset="0"/>
              </a:rPr>
              <a:t>T</a:t>
            </a:r>
            <a:r>
              <a:rPr lang="fr-FR" sz="2000" b="0" i="0" u="none" strike="noStrike" baseline="0" dirty="0">
                <a:solidFill>
                  <a:schemeClr val="accent4">
                    <a:lumMod val="75000"/>
                  </a:schemeClr>
                </a:solidFill>
                <a:latin typeface="Book Antiqua" panose="02040602050305030304" pitchFamily="18" charset="0"/>
              </a:rPr>
              <a:t>ravaux de remplacement des portes coupe-feu et pare-flamme au niveau du bâtiment principal de Dar As-</a:t>
            </a:r>
            <a:r>
              <a:rPr lang="fr-FR" sz="2000" b="0" i="0" u="none" strike="noStrike" baseline="0" dirty="0" err="1">
                <a:solidFill>
                  <a:schemeClr val="accent4">
                    <a:lumMod val="75000"/>
                  </a:schemeClr>
                </a:solidFill>
                <a:latin typeface="Book Antiqua" panose="02040602050305030304" pitchFamily="18" charset="0"/>
              </a:rPr>
              <a:t>Sikkah</a:t>
            </a:r>
            <a:r>
              <a:rPr lang="fr-FR" sz="2000" b="0" i="0" u="none" strike="noStrike" baseline="0" dirty="0">
                <a:solidFill>
                  <a:schemeClr val="accent4">
                    <a:lumMod val="75000"/>
                  </a:schemeClr>
                </a:solidFill>
                <a:latin typeface="Book Antiqua" panose="02040602050305030304" pitchFamily="18" charset="0"/>
              </a:rPr>
              <a:t>. </a:t>
            </a:r>
            <a:endParaRPr lang="fr-FR" sz="2000" dirty="0">
              <a:solidFill>
                <a:schemeClr val="accent4">
                  <a:lumMod val="75000"/>
                </a:schemeClr>
              </a:solidFill>
            </a:endParaRPr>
          </a:p>
          <a:p>
            <a:pPr marL="0" marR="0" lvl="0" indent="0" algn="l" defTabSz="109705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fr-FR" sz="2000" b="1" i="0" u="none" strike="noStrike" kern="0" cap="none" spc="0" normalizeH="0" baseline="0" noProof="0" dirty="0">
              <a:ln>
                <a:noFill/>
              </a:ln>
              <a:solidFill>
                <a:srgbClr val="CAA448"/>
              </a:solidFill>
              <a:effectLst/>
              <a:uLnTx/>
              <a:uFillTx/>
              <a:latin typeface="Garamond" pitchFamily="18"/>
              <a:ea typeface="+mn-ea"/>
              <a:cs typeface="+mn-cs"/>
            </a:endParaRPr>
          </a:p>
        </p:txBody>
      </p:sp>
      <p:sp>
        <p:nvSpPr>
          <p:cNvPr id="2" name="Rectangle : coins arrondis 1">
            <a:extLst>
              <a:ext uri="{FF2B5EF4-FFF2-40B4-BE49-F238E27FC236}">
                <a16:creationId xmlns:a16="http://schemas.microsoft.com/office/drawing/2014/main" id="{FDE3D756-ED58-246B-0987-8406DE518F45}"/>
              </a:ext>
            </a:extLst>
          </p:cNvPr>
          <p:cNvSpPr/>
          <p:nvPr/>
        </p:nvSpPr>
        <p:spPr>
          <a:xfrm>
            <a:off x="295835" y="832207"/>
            <a:ext cx="5011271" cy="77506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Dossier Administratif et technique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5CC9DE4B-39F8-5971-DEF4-14EA0D1106C2}"/>
              </a:ext>
            </a:extLst>
          </p:cNvPr>
          <p:cNvSpPr/>
          <p:nvPr/>
        </p:nvSpPr>
        <p:spPr>
          <a:xfrm>
            <a:off x="295835" y="1720645"/>
            <a:ext cx="5011271" cy="3530085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ysClr val="windowText" lastClr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ysClr val="windowText" lastClr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ysClr val="windowText" lastClr="000000"/>
                </a:solidFill>
              </a:rPr>
              <a:t>Une note indiquant les moyens humains et techniques du concurrent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ysClr val="windowText" lastClr="000000"/>
                </a:solidFill>
              </a:rPr>
              <a:t>Une attestation de référence au minimum ou sa copie certifiée conforme à l’original d’un montant supérieur ou égal à 2 000 000,00 DHS TTC, portant sur les travaux en menuiserie ( Menuiserie métallique, bois, Aluminium, porte coupe-feu,……)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ysClr val="windowText" lastClr="000000"/>
                </a:solidFill>
              </a:rPr>
              <a:t>Une fiche des principales références du concurrent établie selon le modèle donné en annexe 3. </a:t>
            </a:r>
          </a:p>
          <a:p>
            <a:r>
              <a:rPr lang="fr-FR" dirty="0"/>
              <a:t>de mise en conformité sécurité incendie du bâtiment principal de DAR AS-SIKKAH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617F801F-2DB9-E469-AC18-6092CD544C88}"/>
              </a:ext>
            </a:extLst>
          </p:cNvPr>
          <p:cNvSpPr/>
          <p:nvPr/>
        </p:nvSpPr>
        <p:spPr>
          <a:xfrm>
            <a:off x="6189157" y="832206"/>
            <a:ext cx="5011271" cy="77506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Offre technique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998B936-D1B3-CAFF-538D-081283E93F97}"/>
              </a:ext>
            </a:extLst>
          </p:cNvPr>
          <p:cNvSpPr/>
          <p:nvPr/>
        </p:nvSpPr>
        <p:spPr>
          <a:xfrm>
            <a:off x="6189158" y="1720645"/>
            <a:ext cx="5011271" cy="3530085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ysClr val="windowText" lastClr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ysClr val="windowText" lastClr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ysClr val="windowText" lastClr="000000"/>
                </a:solidFill>
              </a:rPr>
              <a:t>Chef de projet : Le CV et le diplôme d’un ingénieur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ysClr val="windowText" lastClr="000000"/>
                </a:solidFill>
              </a:rPr>
              <a:t>Conducteur des travaux : Le CV et le diplôme d’un technicien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ysClr val="windowText" lastClr="000000"/>
                </a:solidFill>
              </a:rPr>
              <a:t>PHSE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ysClr val="windowText" lastClr="000000"/>
                </a:solidFill>
              </a:rPr>
              <a:t>Les fiches techniques et PV de résistance au feu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ysClr val="windowText" lastClr="000000"/>
                </a:solidFill>
              </a:rPr>
              <a:t>Tableau des marques.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ysClr val="windowText" lastClr="000000"/>
                </a:solidFill>
              </a:rPr>
              <a:t>La liste exhaustive du personnel à affecter au présent projet, durant toute la durée des travaux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ysClr val="windowText" lastClr="000000"/>
                </a:solidFill>
              </a:rPr>
              <a:t>Le planning de réalisation</a:t>
            </a:r>
          </a:p>
          <a:p>
            <a:r>
              <a:rPr lang="fr-FR" dirty="0"/>
              <a:t>de mise en conformité sécurité incendie du bâtiment principal de DAR AS-SIKKAH</a:t>
            </a:r>
          </a:p>
        </p:txBody>
      </p:sp>
    </p:spTree>
    <p:extLst>
      <p:ext uri="{BB962C8B-B14F-4D97-AF65-F5344CB8AC3E}">
        <p14:creationId xmlns:p14="http://schemas.microsoft.com/office/powerpoint/2010/main" val="1416808946"/>
      </p:ext>
    </p:extLst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5">
            <a:extLst>
              <a:ext uri="{FF2B5EF4-FFF2-40B4-BE49-F238E27FC236}">
                <a16:creationId xmlns:a16="http://schemas.microsoft.com/office/drawing/2014/main" id="{65D47B90-1615-5A51-5EDF-D395A9BE7F10}"/>
              </a:ext>
            </a:extLst>
          </p:cNvPr>
          <p:cNvSpPr txBox="1"/>
          <p:nvPr/>
        </p:nvSpPr>
        <p:spPr>
          <a:xfrm>
            <a:off x="546755" y="0"/>
            <a:ext cx="11645245" cy="1015663"/>
          </a:xfrm>
          <a:prstGeom prst="rect">
            <a:avLst/>
          </a:prstGeom>
          <a:noFill/>
          <a:ln cap="flat">
            <a:noFill/>
          </a:ln>
        </p:spPr>
        <p:txBody>
          <a:bodyPr wrap="square">
            <a:spAutoFit/>
          </a:bodyPr>
          <a:lstStyle/>
          <a:p>
            <a:pPr defTabSz="1097051" eaLnBrk="1" fontAlgn="auto" hangingPunct="1">
              <a:spcBef>
                <a:spcPts val="0"/>
              </a:spcBef>
              <a:spcAft>
                <a:spcPts val="0"/>
              </a:spcAft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altLang="fr-FR" sz="2000" b="1" kern="0" dirty="0">
                <a:solidFill>
                  <a:srgbClr val="571C58"/>
                </a:solidFill>
                <a:latin typeface="Garamond" pitchFamily="18"/>
              </a:rPr>
              <a:t>Appel d’offres ouvert N° 41/AOO/BKAM/2024</a:t>
            </a:r>
            <a:r>
              <a:rPr kumimoji="0" lang="fr-FR" altLang="fr-FR" sz="2000" b="1" i="0" u="none" strike="noStrike" kern="0" cap="none" spc="0" normalizeH="0" baseline="0" noProof="0" dirty="0">
                <a:ln>
                  <a:noFill/>
                </a:ln>
                <a:solidFill>
                  <a:srgbClr val="CAA448"/>
                </a:solidFill>
                <a:effectLst/>
                <a:uLnTx/>
                <a:uFillTx/>
                <a:latin typeface="Garamond" panose="02020404030301010803" pitchFamily="18" charset="0"/>
                <a:ea typeface="+mn-ea"/>
                <a:cs typeface="+mn-cs"/>
              </a:rPr>
              <a:t>|</a:t>
            </a:r>
            <a:r>
              <a:rPr lang="fr-FR" sz="2000" b="0" i="0" u="none" strike="noStrike" baseline="0" dirty="0">
                <a:solidFill>
                  <a:srgbClr val="000000"/>
                </a:solidFill>
                <a:latin typeface="Book Antiqua" panose="02040602050305030304" pitchFamily="18" charset="0"/>
              </a:rPr>
              <a:t> </a:t>
            </a:r>
            <a:r>
              <a:rPr lang="fr-FR" sz="2000" dirty="0">
                <a:solidFill>
                  <a:schemeClr val="accent4">
                    <a:lumMod val="75000"/>
                  </a:schemeClr>
                </a:solidFill>
                <a:latin typeface="Book Antiqua" panose="02040602050305030304" pitchFamily="18" charset="0"/>
              </a:rPr>
              <a:t>T</a:t>
            </a:r>
            <a:r>
              <a:rPr lang="fr-FR" sz="2000" b="0" i="0" u="none" strike="noStrike" baseline="0" dirty="0">
                <a:solidFill>
                  <a:schemeClr val="accent4">
                    <a:lumMod val="75000"/>
                  </a:schemeClr>
                </a:solidFill>
                <a:latin typeface="Book Antiqua" panose="02040602050305030304" pitchFamily="18" charset="0"/>
              </a:rPr>
              <a:t>ravaux de remplacement des portes coupe-feu et pare-flamme au niveau du bâtiment principal de Dar As-</a:t>
            </a:r>
            <a:r>
              <a:rPr lang="fr-FR" sz="2000" b="0" i="0" u="none" strike="noStrike" baseline="0" dirty="0" err="1">
                <a:solidFill>
                  <a:schemeClr val="accent4">
                    <a:lumMod val="75000"/>
                  </a:schemeClr>
                </a:solidFill>
                <a:latin typeface="Book Antiqua" panose="02040602050305030304" pitchFamily="18" charset="0"/>
              </a:rPr>
              <a:t>Sikkah</a:t>
            </a:r>
            <a:r>
              <a:rPr lang="fr-FR" sz="2000" b="0" i="0" u="none" strike="noStrike" baseline="0" dirty="0">
                <a:solidFill>
                  <a:schemeClr val="accent4">
                    <a:lumMod val="75000"/>
                  </a:schemeClr>
                </a:solidFill>
                <a:latin typeface="Book Antiqua" panose="02040602050305030304" pitchFamily="18" charset="0"/>
              </a:rPr>
              <a:t>. </a:t>
            </a:r>
            <a:endParaRPr lang="fr-FR" sz="2000" dirty="0">
              <a:solidFill>
                <a:schemeClr val="accent4">
                  <a:lumMod val="75000"/>
                </a:schemeClr>
              </a:solidFill>
            </a:endParaRPr>
          </a:p>
          <a:p>
            <a:pPr marL="0" marR="0" lvl="0" indent="0" algn="l" defTabSz="1097051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kumimoji="0" lang="fr-FR" sz="2000" b="1" i="0" u="none" strike="noStrike" kern="0" cap="none" spc="0" normalizeH="0" baseline="0" noProof="0" dirty="0">
              <a:ln>
                <a:noFill/>
              </a:ln>
              <a:solidFill>
                <a:srgbClr val="CAA448"/>
              </a:solidFill>
              <a:effectLst/>
              <a:uLnTx/>
              <a:uFillTx/>
              <a:latin typeface="Garamond" pitchFamily="18"/>
              <a:ea typeface="+mn-ea"/>
              <a:cs typeface="+mn-cs"/>
            </a:endParaRP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00C28171-E315-7627-2D49-EC395500E879}"/>
              </a:ext>
            </a:extLst>
          </p:cNvPr>
          <p:cNvSpPr/>
          <p:nvPr/>
        </p:nvSpPr>
        <p:spPr>
          <a:xfrm>
            <a:off x="295835" y="832207"/>
            <a:ext cx="11349410" cy="77506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Offre financière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9C76E048-1759-0F0B-67F1-071844EE16BC}"/>
              </a:ext>
            </a:extLst>
          </p:cNvPr>
          <p:cNvSpPr/>
          <p:nvPr/>
        </p:nvSpPr>
        <p:spPr>
          <a:xfrm>
            <a:off x="295835" y="1720645"/>
            <a:ext cx="11349410" cy="3530085"/>
          </a:xfrm>
          <a:prstGeom prst="roundRect">
            <a:avLst/>
          </a:prstGeom>
          <a:solidFill>
            <a:srgbClr val="FFFFFF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ysClr val="windowText" lastClr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>
              <a:solidFill>
                <a:sysClr val="windowText" lastClr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ysClr val="windowText" lastClr="000000"/>
                </a:solidFill>
              </a:rPr>
              <a:t>L’acte d’engagement établi en un seul exemplaire selon le modèle en annexe n°5. Pour les groupements comprenant des entreprises nationales et étrangères, l’acte d’engagement devra préciser également la part du montant de l’offre revenant à chaque membre du groupement.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ysClr val="windowText" lastClr="000000"/>
                </a:solidFill>
              </a:rPr>
              <a:t>Le prix proposé par le soumissionnaire doit tenir compte de la valeur des articles à récupérer ou à évacuer et le coût y afférent, le cas échéant)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>
                <a:solidFill>
                  <a:sysClr val="windowText" lastClr="000000"/>
                </a:solidFill>
              </a:rPr>
              <a:t>Le bordereau de prix en annexe n°6.</a:t>
            </a:r>
          </a:p>
          <a:p>
            <a:r>
              <a:rPr lang="fr-FR" dirty="0"/>
              <a:t>de mise en conformité sécurité incendie du bâtiment principal de DAR AS-SIKKAH</a:t>
            </a:r>
          </a:p>
        </p:txBody>
      </p:sp>
    </p:spTree>
    <p:extLst>
      <p:ext uri="{BB962C8B-B14F-4D97-AF65-F5344CB8AC3E}">
        <p14:creationId xmlns:p14="http://schemas.microsoft.com/office/powerpoint/2010/main" val="170627231"/>
      </p:ext>
    </p:extLst>
  </p:cSld>
  <p:clrMapOvr>
    <a:masterClrMapping/>
  </p:clrMapOvr>
</p:sld>
</file>

<file path=ppt/theme/theme1.xml><?xml version="1.0" encoding="utf-8"?>
<a:theme xmlns:a="http://schemas.openxmlformats.org/drawingml/2006/main" name="5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73f3c11a-c686-45a9-ba02-22cb79d53f9a">
      <Terms xmlns="http://schemas.microsoft.com/office/infopath/2007/PartnerControls"/>
    </lcf76f155ced4ddcb4097134ff3c332f>
    <Agent xmlns="73f3c11a-c686-45a9-ba02-22cb79d53f9a">
      <UserInfo>
        <DisplayName/>
        <AccountId xsi:nil="true"/>
        <AccountType/>
      </UserInfo>
    </Agent>
    <TaxCatchAll xmlns="b761ccad-b6df-4583-9926-6c4fd5200bb4" xsi:nil="true"/>
    <_Flow_SignoffStatus xmlns="73f3c11a-c686-45a9-ba02-22cb79d53f9a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90CA08D34C3E34AAEF5B282A96AB44F" ma:contentTypeVersion="21" ma:contentTypeDescription="Crée un document." ma:contentTypeScope="" ma:versionID="5abac7aa3c3589742bce1a1f9e48ffa2">
  <xsd:schema xmlns:xsd="http://www.w3.org/2001/XMLSchema" xmlns:xs="http://www.w3.org/2001/XMLSchema" xmlns:p="http://schemas.microsoft.com/office/2006/metadata/properties" xmlns:ns2="b761ccad-b6df-4583-9926-6c4fd5200bb4" xmlns:ns3="73f3c11a-c686-45a9-ba02-22cb79d53f9a" targetNamespace="http://schemas.microsoft.com/office/2006/metadata/properties" ma:root="true" ma:fieldsID="48362354d6d3dca8d828ad91ef2bdefd" ns2:_="" ns3:_="">
    <xsd:import namespace="b761ccad-b6df-4583-9926-6c4fd5200bb4"/>
    <xsd:import namespace="73f3c11a-c686-45a9-ba02-22cb79d53f9a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3:MediaServiceDateTaken" minOccurs="0"/>
                <xsd:element ref="ns3:Agent" minOccurs="0"/>
                <xsd:element ref="ns3:_Flow_SignoffStatus" minOccurs="0"/>
                <xsd:element ref="ns3:MediaLengthInSeconds" minOccurs="0"/>
                <xsd:element ref="ns3:lcf76f155ced4ddcb4097134ff3c332f" minOccurs="0"/>
                <xsd:element ref="ns2:TaxCatchAll" minOccurs="0"/>
                <xsd:element ref="ns3:MediaServiceLocation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61ccad-b6df-4583-9926-6c4fd5200bb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0740b80d-e0e4-409b-ac03-af4054f0649f}" ma:internalName="TaxCatchAll" ma:showField="CatchAllData" ma:web="b761ccad-b6df-4583-9926-6c4fd5200bb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3f3c11a-c686-45a9-ba02-22cb79d53f9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Agent" ma:index="19" nillable="true" ma:displayName="Agent" ma:format="Dropdown" ma:list="UserInfo" ma:SharePointGroup="0" ma:internalName="Agent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_Flow_SignoffStatus" ma:index="20" nillable="true" ma:displayName="État de validation" ma:internalName="_x00c9_tat_x0020_de_x0020_validation">
      <xsd:simpleType>
        <xsd:restriction base="dms:Text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Balises d’images" ma:readOnly="false" ma:fieldId="{5cf76f15-5ced-4ddc-b409-7134ff3c332f}" ma:taxonomyMulti="true" ma:sspId="4d6baf31-b0cb-48e7-8d90-cb3eeedd9fe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5" nillable="true" ma:displayName="Location" ma:internalName="MediaServiceLocation" ma:readOnly="true">
      <xsd:simpleType>
        <xsd:restriction base="dms:Text"/>
      </xsd:simpleType>
    </xsd:element>
    <xsd:element name="MediaServiceObjectDetectorVersions" ma:index="26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7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925D6DF-DB3C-49C9-BF6B-C13D99E48A3A}">
  <ds:schemaRefs>
    <ds:schemaRef ds:uri="73f3c11a-c686-45a9-ba02-22cb79d53f9a"/>
    <ds:schemaRef ds:uri="b761ccad-b6df-4583-9926-6c4fd5200bb4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AD33F701-5A37-4095-81C3-12DC6F14CC4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6AFF79B-5AD9-4735-B1F2-3C171642E6D2}">
  <ds:schemaRefs>
    <ds:schemaRef ds:uri="73f3c11a-c686-45a9-ba02-22cb79d53f9a"/>
    <ds:schemaRef ds:uri="b761ccad-b6df-4583-9926-6c4fd5200bb4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1724</TotalTime>
  <Words>440</Words>
  <Application>Microsoft Office PowerPoint</Application>
  <PresentationFormat>Grand écran</PresentationFormat>
  <Paragraphs>37</Paragraphs>
  <Slides>4</Slides>
  <Notes>3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0" baseType="lpstr">
      <vt:lpstr>Arial</vt:lpstr>
      <vt:lpstr>Book Antiqua</vt:lpstr>
      <vt:lpstr>Calibri</vt:lpstr>
      <vt:lpstr>Calibri Light</vt:lpstr>
      <vt:lpstr>Garamond</vt:lpstr>
      <vt:lpstr>5_Thème Office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TOUITA KABBAJ ABLA</dc:creator>
  <cp:lastModifiedBy>IFGHANE SALMA</cp:lastModifiedBy>
  <cp:revision>13</cp:revision>
  <dcterms:created xsi:type="dcterms:W3CDTF">2021-02-07T18:33:44Z</dcterms:created>
  <dcterms:modified xsi:type="dcterms:W3CDTF">2024-12-24T10:08:51Z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0x010100A90CA08D34C3E34AAEF5B282A96AB44F</vt:lpwstr>
  </property>
  <property fmtid="{D5CDD505-2E9C-101B-9397-08002B2CF9AE}" pid="3" name="MediaServiceImageTags">
    <vt:lpwstr/>
  </property>
</Properties>
</file>